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1" r:id="rId2"/>
    <p:sldId id="264" r:id="rId3"/>
    <p:sldId id="265" r:id="rId4"/>
    <p:sldId id="266" r:id="rId5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9" d="100"/>
          <a:sy n="69" d="100"/>
        </p:scale>
        <p:origin x="-464" y="220"/>
      </p:cViewPr>
      <p:guideLst>
        <p:guide orient="horz" pos="2160"/>
        <p:guide pos="383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91085B-CDFC-424B-9477-FBE75B121A80}" type="datetimeFigureOut">
              <a:rPr lang="en-US" smtClean="0"/>
              <a:pPr/>
              <a:t>7/29/2025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575CDB-84E1-4F28-91B2-99153414A06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3059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19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C84C972F-70E5-414E-966D-DEBFAD23B652}" type="slidenum">
              <a:rPr lang="en-US" altLang="en-US">
                <a:solidFill>
                  <a:srgbClr val="000000"/>
                </a:solidFill>
                <a:latin typeface="Calibri" pitchFamily="34" charset="0"/>
              </a:rPr>
              <a:pPr/>
              <a:t>1</a:t>
            </a:fld>
            <a:endParaRPr lang="en-US" altLang="en-US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5222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2825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222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19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C84C972F-70E5-414E-966D-DEBFAD23B652}" type="slidenum">
              <a:rPr lang="en-US" altLang="en-US">
                <a:solidFill>
                  <a:srgbClr val="000000"/>
                </a:solidFill>
                <a:latin typeface="Calibri" pitchFamily="34" charset="0"/>
              </a:rPr>
              <a:pPr/>
              <a:t>2</a:t>
            </a:fld>
            <a:endParaRPr lang="en-US" altLang="en-US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5222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2825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222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19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C84C972F-70E5-414E-966D-DEBFAD23B652}" type="slidenum">
              <a:rPr lang="en-US" altLang="en-US">
                <a:solidFill>
                  <a:srgbClr val="000000"/>
                </a:solidFill>
                <a:latin typeface="Calibri" pitchFamily="34" charset="0"/>
              </a:rPr>
              <a:pPr/>
              <a:t>3</a:t>
            </a:fld>
            <a:endParaRPr lang="en-US" altLang="en-US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5222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2825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222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19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C84C972F-70E5-414E-966D-DEBFAD23B652}" type="slidenum">
              <a:rPr lang="en-US" altLang="en-US">
                <a:solidFill>
                  <a:srgbClr val="000000"/>
                </a:solidFill>
                <a:latin typeface="Calibri" pitchFamily="34" charset="0"/>
              </a:rPr>
              <a:pPr/>
              <a:t>4</a:t>
            </a:fld>
            <a:endParaRPr lang="en-US" altLang="en-US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5222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2825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222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162" y="2130428"/>
            <a:ext cx="10360501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324" y="3886200"/>
            <a:ext cx="8532178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BB060-15EC-4FDD-AC47-17A8AB4D883C}" type="datetimeFigureOut">
              <a:rPr lang="en-US" smtClean="0"/>
              <a:pPr/>
              <a:t>7/29/2025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45AE5-89F1-485C-8BED-52F11FC45D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668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BB060-15EC-4FDD-AC47-17A8AB4D883C}" type="datetimeFigureOut">
              <a:rPr lang="en-US" smtClean="0"/>
              <a:pPr/>
              <a:t>7/29/2025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45AE5-89F1-485C-8BED-52F11FC45D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8032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6898" y="274641"/>
            <a:ext cx="2742486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441" y="274641"/>
            <a:ext cx="802431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BB060-15EC-4FDD-AC47-17A8AB4D883C}" type="datetimeFigureOut">
              <a:rPr lang="en-US" smtClean="0"/>
              <a:pPr/>
              <a:t>7/29/2025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45AE5-89F1-485C-8BED-52F11FC45D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682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BB060-15EC-4FDD-AC47-17A8AB4D883C}" type="datetimeFigureOut">
              <a:rPr lang="en-US" smtClean="0"/>
              <a:pPr/>
              <a:t>7/29/2025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45AE5-89F1-485C-8BED-52F11FC45D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253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2833" y="4406903"/>
            <a:ext cx="1036050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2833" y="2906713"/>
            <a:ext cx="1036050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BB060-15EC-4FDD-AC47-17A8AB4D883C}" type="datetimeFigureOut">
              <a:rPr lang="en-US" smtClean="0"/>
              <a:pPr/>
              <a:t>7/29/2025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45AE5-89F1-485C-8BED-52F11FC45D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115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441" y="1600203"/>
            <a:ext cx="538339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5986" y="1600203"/>
            <a:ext cx="538339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BB060-15EC-4FDD-AC47-17A8AB4D883C}" type="datetimeFigureOut">
              <a:rPr lang="en-US" smtClean="0"/>
              <a:pPr/>
              <a:t>7/29/2025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45AE5-89F1-485C-8BED-52F11FC45D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114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441" y="1535113"/>
            <a:ext cx="538551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441" y="2174875"/>
            <a:ext cx="538551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1754" y="1535113"/>
            <a:ext cx="538763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1754" y="2174875"/>
            <a:ext cx="538763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BB060-15EC-4FDD-AC47-17A8AB4D883C}" type="datetimeFigureOut">
              <a:rPr lang="en-US" smtClean="0"/>
              <a:pPr/>
              <a:t>7/29/2025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45AE5-89F1-485C-8BED-52F11FC45D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36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BB060-15EC-4FDD-AC47-17A8AB4D883C}" type="datetimeFigureOut">
              <a:rPr lang="en-US" smtClean="0"/>
              <a:pPr/>
              <a:t>7/29/2025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45AE5-89F1-485C-8BED-52F11FC45D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480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BB060-15EC-4FDD-AC47-17A8AB4D883C}" type="datetimeFigureOut">
              <a:rPr lang="en-US" smtClean="0"/>
              <a:pPr/>
              <a:t>7/29/2025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45AE5-89F1-485C-8BED-52F11FC45D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0627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443" y="273050"/>
            <a:ext cx="4010039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5492" y="273053"/>
            <a:ext cx="681389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443" y="1435103"/>
            <a:ext cx="4010039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BB060-15EC-4FDD-AC47-17A8AB4D883C}" type="datetimeFigureOut">
              <a:rPr lang="en-US" smtClean="0"/>
              <a:pPr/>
              <a:t>7/29/2025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45AE5-89F1-485C-8BED-52F11FC45D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3422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095" y="4800600"/>
            <a:ext cx="7313295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095" y="612775"/>
            <a:ext cx="7313295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095" y="5367338"/>
            <a:ext cx="7313295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BB060-15EC-4FDD-AC47-17A8AB4D883C}" type="datetimeFigureOut">
              <a:rPr lang="en-US" smtClean="0"/>
              <a:pPr/>
              <a:t>7/29/2025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45AE5-89F1-485C-8BED-52F11FC45D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0219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441" y="274638"/>
            <a:ext cx="1096994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441" y="1600203"/>
            <a:ext cx="10969943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441" y="6356353"/>
            <a:ext cx="28440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6BB060-15EC-4FDD-AC47-17A8AB4D883C}" type="datetimeFigureOut">
              <a:rPr lang="en-US" smtClean="0"/>
              <a:pPr/>
              <a:t>7/29/2025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4515" y="6356353"/>
            <a:ext cx="38597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5326" y="6356353"/>
            <a:ext cx="28440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045AE5-89F1-485C-8BED-52F11FC45D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045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5E9EFF"/>
            </a:gs>
            <a:gs pos="21000">
              <a:srgbClr val="85C2FF"/>
            </a:gs>
            <a:gs pos="42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380901" y="1143000"/>
            <a:ext cx="11579384" cy="541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en-US" altLang="en-US" sz="2000" b="1" dirty="0" err="1">
                <a:solidFill>
                  <a:srgbClr val="000000"/>
                </a:solidFill>
                <a:latin typeface="Calibri" pitchFamily="34" charset="0"/>
              </a:rPr>
              <a:t>Биографски</a:t>
            </a:r>
            <a:r>
              <a:rPr lang="en-US" altLang="en-US" sz="2000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altLang="en-US" sz="2000" b="1" dirty="0" err="1">
                <a:solidFill>
                  <a:srgbClr val="000000"/>
                </a:solidFill>
                <a:latin typeface="Calibri" pitchFamily="34" charset="0"/>
              </a:rPr>
              <a:t>подаци</a:t>
            </a:r>
            <a:r>
              <a:rPr lang="en-US" altLang="en-US" sz="2000" dirty="0">
                <a:solidFill>
                  <a:srgbClr val="000000"/>
                </a:solidFill>
                <a:latin typeface="Calibri" pitchFamily="34" charset="0"/>
              </a:rPr>
              <a:t>: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endParaRPr lang="sr-Cyrl-RS" altLang="en-US" sz="800" dirty="0">
              <a:solidFill>
                <a:srgbClr val="000000"/>
              </a:solidFill>
              <a:latin typeface="Calibri" pitchFamily="34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sr-Cyrl-RS" altLang="en-US" sz="2000" dirty="0">
                <a:solidFill>
                  <a:srgbClr val="000000"/>
                </a:solidFill>
                <a:latin typeface="Calibri" pitchFamily="34" charset="0"/>
              </a:rPr>
              <a:t>Основне студије: </a:t>
            </a:r>
            <a:r>
              <a:rPr lang="sr-Cyrl-RS" altLang="en-US" sz="2000" dirty="0" smtClean="0">
                <a:solidFill>
                  <a:srgbClr val="FF0000"/>
                </a:solidFill>
                <a:latin typeface="Calibri" pitchFamily="34" charset="0"/>
              </a:rPr>
              <a:t>Година дипломирања и назив институције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sr-Cyrl-RS" altLang="en-US" sz="2000" dirty="0" smtClean="0">
                <a:solidFill>
                  <a:srgbClr val="000000"/>
                </a:solidFill>
                <a:latin typeface="Calibri" pitchFamily="34" charset="0"/>
              </a:rPr>
              <a:t>Магистарске/мастер студије: </a:t>
            </a:r>
            <a:r>
              <a:rPr lang="sr-Cyrl-RS" altLang="en-US" sz="2000" dirty="0" smtClean="0">
                <a:solidFill>
                  <a:srgbClr val="FF0000"/>
                </a:solidFill>
                <a:latin typeface="Calibri" pitchFamily="34" charset="0"/>
              </a:rPr>
              <a:t>Година дипломирања/одбране тезе  и назив институције</a:t>
            </a:r>
            <a:endParaRPr lang="sr-Cyrl-RS" altLang="en-US" sz="2000" dirty="0">
              <a:solidFill>
                <a:srgbClr val="FF0000"/>
              </a:solidFill>
              <a:latin typeface="Calibri" pitchFamily="34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sr-Cyrl-CS" altLang="en-US" sz="2000" dirty="0">
                <a:solidFill>
                  <a:srgbClr val="000000"/>
                </a:solidFill>
                <a:latin typeface="Calibri" pitchFamily="34" charset="0"/>
              </a:rPr>
              <a:t>Докторат</a:t>
            </a:r>
            <a:r>
              <a:rPr lang="en-US" altLang="en-US" sz="2000" dirty="0">
                <a:solidFill>
                  <a:srgbClr val="000000"/>
                </a:solidFill>
                <a:latin typeface="Calibri" pitchFamily="34" charset="0"/>
              </a:rPr>
              <a:t>:</a:t>
            </a:r>
            <a:r>
              <a:rPr lang="sr-Cyrl-RS" altLang="en-US" sz="2000" dirty="0">
                <a:solidFill>
                  <a:srgbClr val="000000"/>
                </a:solidFill>
                <a:latin typeface="Calibri" pitchFamily="34" charset="0"/>
              </a:rPr>
              <a:t>  </a:t>
            </a:r>
            <a:r>
              <a:rPr lang="sr-Cyrl-RS" altLang="en-US" sz="2000" dirty="0" smtClean="0">
                <a:solidFill>
                  <a:srgbClr val="FF0000"/>
                </a:solidFill>
                <a:latin typeface="Calibri" pitchFamily="34" charset="0"/>
              </a:rPr>
              <a:t>Година одбране тезе  и назив институције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sr-Cyrl-RS" altLang="en-US" sz="2000" dirty="0" smtClean="0">
                <a:solidFill>
                  <a:srgbClr val="000000"/>
                </a:solidFill>
                <a:latin typeface="Calibri" pitchFamily="34" charset="0"/>
              </a:rPr>
              <a:t>             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sr-Cyrl-RS" altLang="en-US" sz="2000" b="1" dirty="0" smtClean="0">
                <a:solidFill>
                  <a:srgbClr val="000000"/>
                </a:solidFill>
                <a:latin typeface="Calibri" pitchFamily="34" charset="0"/>
              </a:rPr>
              <a:t>П</a:t>
            </a:r>
            <a:r>
              <a:rPr lang="en-US" altLang="en-US" sz="2000" b="1" dirty="0" err="1">
                <a:solidFill>
                  <a:srgbClr val="000000"/>
                </a:solidFill>
                <a:latin typeface="Calibri" pitchFamily="34" charset="0"/>
              </a:rPr>
              <a:t>остојеће</a:t>
            </a:r>
            <a:r>
              <a:rPr lang="en-US" altLang="en-US" sz="2000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altLang="en-US" sz="2000" b="1" dirty="0" err="1">
                <a:solidFill>
                  <a:srgbClr val="000000"/>
                </a:solidFill>
                <a:latin typeface="Calibri" pitchFamily="34" charset="0"/>
              </a:rPr>
              <a:t>звање</a:t>
            </a:r>
            <a:r>
              <a:rPr lang="en-US" altLang="en-US" sz="2000" dirty="0">
                <a:solidFill>
                  <a:srgbClr val="000000"/>
                </a:solidFill>
                <a:latin typeface="Calibri" pitchFamily="34" charset="0"/>
              </a:rPr>
              <a:t>:</a:t>
            </a:r>
            <a:r>
              <a:rPr lang="sr-Cyrl-RS" altLang="en-US" sz="2000" dirty="0">
                <a:solidFill>
                  <a:srgbClr val="000000"/>
                </a:solidFill>
                <a:latin typeface="Calibri" pitchFamily="34" charset="0"/>
              </a:rPr>
              <a:t>   </a:t>
            </a:r>
            <a:r>
              <a:rPr lang="sr-Cyrl-RS" altLang="en-US" sz="2000" dirty="0" smtClean="0">
                <a:solidFill>
                  <a:srgbClr val="000000"/>
                </a:solidFill>
                <a:latin typeface="Calibri" pitchFamily="34" charset="0"/>
              </a:rPr>
              <a:t>         </a:t>
            </a:r>
            <a:r>
              <a:rPr lang="sr-Cyrl-RS" altLang="en-US" sz="2000" dirty="0" smtClean="0">
                <a:solidFill>
                  <a:srgbClr val="FF0000"/>
                </a:solidFill>
                <a:latin typeface="Calibri" pitchFamily="34" charset="0"/>
              </a:rPr>
              <a:t>Назив звања и датум до </a:t>
            </a:r>
            <a:r>
              <a:rPr lang="sr-Cyrl-RS" altLang="en-US" sz="2000" smtClean="0">
                <a:solidFill>
                  <a:srgbClr val="FF0000"/>
                </a:solidFill>
                <a:latin typeface="Calibri" pitchFamily="34" charset="0"/>
              </a:rPr>
              <a:t>када важи (уколико сте имали мировање  додати кад)</a:t>
            </a:r>
            <a:endParaRPr lang="sr-Cyrl-CS" altLang="en-US" sz="1000" dirty="0">
              <a:solidFill>
                <a:srgbClr val="FF0000"/>
              </a:solidFill>
              <a:latin typeface="Calibri" pitchFamily="34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sr-Cyrl-CS" altLang="en-US" sz="2000" dirty="0">
                <a:solidFill>
                  <a:srgbClr val="000000"/>
                </a:solidFill>
                <a:latin typeface="Calibri" pitchFamily="34" charset="0"/>
              </a:rPr>
              <a:t>Област науке: </a:t>
            </a:r>
            <a:r>
              <a:rPr lang="en-US" altLang="en-US" sz="2000" dirty="0">
                <a:solidFill>
                  <a:srgbClr val="000000"/>
                </a:solidFill>
                <a:latin typeface="Calibri" pitchFamily="34" charset="0"/>
              </a:rPr>
              <a:t>	</a:t>
            </a:r>
            <a:r>
              <a:rPr lang="sr-Cyrl-RS" altLang="en-US" sz="2000" dirty="0" smtClean="0">
                <a:solidFill>
                  <a:srgbClr val="000000"/>
                </a:solidFill>
                <a:latin typeface="Calibri" pitchFamily="34" charset="0"/>
              </a:rPr>
              <a:t>              </a:t>
            </a:r>
            <a:r>
              <a:rPr lang="sr-Cyrl-RS" altLang="en-US" sz="2000" dirty="0" smtClean="0">
                <a:solidFill>
                  <a:srgbClr val="FF0000"/>
                </a:solidFill>
                <a:latin typeface="Calibri" pitchFamily="34" charset="0"/>
              </a:rPr>
              <a:t>као у извештају (нпр. </a:t>
            </a:r>
            <a:r>
              <a:rPr lang="en-US" altLang="en-US" sz="2000" dirty="0" err="1" smtClean="0">
                <a:solidFill>
                  <a:srgbClr val="FF0000"/>
                </a:solidFill>
                <a:latin typeface="Calibri" pitchFamily="34" charset="0"/>
              </a:rPr>
              <a:t>Природно-математичке</a:t>
            </a:r>
            <a:r>
              <a:rPr lang="sr-Cyrl-RS" altLang="en-US" sz="2000" dirty="0" smtClean="0">
                <a:solidFill>
                  <a:srgbClr val="FF0000"/>
                </a:solidFill>
                <a:latin typeface="Calibri" pitchFamily="34" charset="0"/>
              </a:rPr>
              <a:t>)</a:t>
            </a:r>
            <a:endParaRPr lang="en-US" altLang="en-US" sz="2000" dirty="0">
              <a:solidFill>
                <a:srgbClr val="FF0000"/>
              </a:solidFill>
              <a:latin typeface="Calibri" pitchFamily="34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sr-Cyrl-CS" altLang="en-US" sz="2000" dirty="0">
                <a:solidFill>
                  <a:srgbClr val="000000"/>
                </a:solidFill>
                <a:latin typeface="Calibri" pitchFamily="34" charset="0"/>
              </a:rPr>
              <a:t>Грана науке: </a:t>
            </a:r>
            <a:r>
              <a:rPr lang="en-US" altLang="en-US" sz="2000" dirty="0">
                <a:solidFill>
                  <a:srgbClr val="000000"/>
                </a:solidFill>
                <a:latin typeface="Calibri" pitchFamily="34" charset="0"/>
              </a:rPr>
              <a:t>	</a:t>
            </a:r>
            <a:r>
              <a:rPr lang="sr-Cyrl-RS" altLang="en-US" sz="2000" dirty="0" smtClean="0">
                <a:solidFill>
                  <a:srgbClr val="000000"/>
                </a:solidFill>
                <a:latin typeface="Calibri" pitchFamily="34" charset="0"/>
              </a:rPr>
              <a:t>              </a:t>
            </a:r>
            <a:r>
              <a:rPr lang="sr-Cyrl-RS" altLang="en-US" sz="2000" dirty="0" smtClean="0">
                <a:solidFill>
                  <a:srgbClr val="FF0000"/>
                </a:solidFill>
                <a:latin typeface="Calibri" pitchFamily="34" charset="0"/>
              </a:rPr>
              <a:t>као у извештају (нпр. </a:t>
            </a:r>
            <a:r>
              <a:rPr lang="en-US" altLang="en-US" sz="2000" dirty="0" err="1" smtClean="0">
                <a:solidFill>
                  <a:srgbClr val="FF0000"/>
                </a:solidFill>
                <a:latin typeface="Calibri" pitchFamily="34" charset="0"/>
              </a:rPr>
              <a:t>Биолошке</a:t>
            </a:r>
            <a:r>
              <a:rPr lang="en-US" altLang="en-US" sz="2000" dirty="0" smtClean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en-US" altLang="en-US" sz="2000" dirty="0" err="1" smtClean="0">
                <a:solidFill>
                  <a:srgbClr val="FF0000"/>
                </a:solidFill>
                <a:latin typeface="Calibri" pitchFamily="34" charset="0"/>
              </a:rPr>
              <a:t>науке</a:t>
            </a:r>
            <a:r>
              <a:rPr lang="sr-Cyrl-RS" altLang="en-US" sz="2000" dirty="0" smtClean="0">
                <a:solidFill>
                  <a:srgbClr val="FF0000"/>
                </a:solidFill>
                <a:latin typeface="Calibri" pitchFamily="34" charset="0"/>
              </a:rPr>
              <a:t>)</a:t>
            </a:r>
            <a:endParaRPr lang="en-US" altLang="en-US" sz="2000" dirty="0">
              <a:solidFill>
                <a:srgbClr val="FF0000"/>
              </a:solidFill>
              <a:latin typeface="Calibri" pitchFamily="34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sr-Cyrl-CS" altLang="en-US" sz="2000" dirty="0">
                <a:solidFill>
                  <a:srgbClr val="000000"/>
                </a:solidFill>
                <a:latin typeface="Calibri" pitchFamily="34" charset="0"/>
              </a:rPr>
              <a:t>Научна дисциплина: </a:t>
            </a:r>
            <a:r>
              <a:rPr lang="sr-Cyrl-CS" altLang="en-US" sz="2000" dirty="0" smtClean="0">
                <a:solidFill>
                  <a:srgbClr val="000000"/>
                </a:solidFill>
                <a:latin typeface="Calibri" pitchFamily="34" charset="0"/>
              </a:rPr>
              <a:t>      </a:t>
            </a:r>
            <a:r>
              <a:rPr lang="sr-Cyrl-CS" altLang="en-US" sz="2000" dirty="0" smtClean="0">
                <a:solidFill>
                  <a:srgbClr val="FF0000"/>
                </a:solidFill>
                <a:latin typeface="Calibri" pitchFamily="34" charset="0"/>
              </a:rPr>
              <a:t>као у извештају (нпр. Биоинформатика)</a:t>
            </a:r>
            <a:endParaRPr lang="sr-Cyrl-CS" altLang="en-US" sz="2000" dirty="0">
              <a:solidFill>
                <a:srgbClr val="FF0000"/>
              </a:solidFill>
              <a:latin typeface="Calibri" pitchFamily="34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endParaRPr lang="sr-Cyrl-CS" altLang="en-US" sz="800" dirty="0">
              <a:solidFill>
                <a:srgbClr val="000000"/>
              </a:solidFill>
              <a:latin typeface="Calibri" pitchFamily="34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en-US" altLang="en-US" sz="2000" b="1" dirty="0" err="1">
                <a:solidFill>
                  <a:srgbClr val="000000"/>
                </a:solidFill>
                <a:latin typeface="Calibri" pitchFamily="34" charset="0"/>
              </a:rPr>
              <a:t>Комисија</a:t>
            </a:r>
            <a:r>
              <a:rPr lang="en-US" altLang="en-US" sz="2000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altLang="en-US" sz="2000" b="1" dirty="0" err="1">
                <a:solidFill>
                  <a:srgbClr val="000000"/>
                </a:solidFill>
                <a:latin typeface="Calibri" pitchFamily="34" charset="0"/>
              </a:rPr>
              <a:t>за</a:t>
            </a:r>
            <a:r>
              <a:rPr lang="en-US" altLang="en-US" sz="2000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altLang="en-US" sz="2000" b="1" dirty="0" err="1">
                <a:solidFill>
                  <a:srgbClr val="000000"/>
                </a:solidFill>
                <a:latin typeface="Calibri" pitchFamily="34" charset="0"/>
              </a:rPr>
              <a:t>избор</a:t>
            </a:r>
            <a:r>
              <a:rPr lang="en-US" altLang="en-US" sz="2000" b="1" dirty="0">
                <a:solidFill>
                  <a:srgbClr val="000000"/>
                </a:solidFill>
                <a:latin typeface="Calibri" pitchFamily="34" charset="0"/>
              </a:rPr>
              <a:t> у </a:t>
            </a:r>
            <a:r>
              <a:rPr lang="en-US" altLang="en-US" sz="2000" b="1" dirty="0" err="1">
                <a:solidFill>
                  <a:srgbClr val="000000"/>
                </a:solidFill>
                <a:latin typeface="Calibri" pitchFamily="34" charset="0"/>
              </a:rPr>
              <a:t>звање</a:t>
            </a:r>
            <a:r>
              <a:rPr lang="sr-Cyrl-RS" altLang="en-US" sz="2000" dirty="0">
                <a:solidFill>
                  <a:srgbClr val="000000"/>
                </a:solidFill>
                <a:latin typeface="Calibri" pitchFamily="34" charset="0"/>
              </a:rPr>
              <a:t>:</a:t>
            </a:r>
          </a:p>
          <a:p>
            <a:pPr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sr-Cyrl-CS" altLang="en-US" sz="2000" dirty="0">
                <a:solidFill>
                  <a:srgbClr val="000000"/>
                </a:solidFill>
                <a:latin typeface="Calibri" pitchFamily="34" charset="0"/>
              </a:rPr>
              <a:t>1. </a:t>
            </a:r>
            <a:r>
              <a:rPr lang="sr-Cyrl-CS" altLang="en-US" sz="2000" dirty="0" smtClean="0">
                <a:solidFill>
                  <a:srgbClr val="FF0000"/>
                </a:solidFill>
                <a:latin typeface="Calibri" pitchFamily="34" charset="0"/>
              </a:rPr>
              <a:t>Титула, Име и Презиме, звање, Афилација</a:t>
            </a:r>
            <a:endParaRPr lang="sr-Cyrl-CS" altLang="en-US" sz="2000" dirty="0">
              <a:solidFill>
                <a:srgbClr val="FF0000"/>
              </a:solidFill>
              <a:latin typeface="Calibri" pitchFamily="34" charset="0"/>
            </a:endParaRPr>
          </a:p>
          <a:p>
            <a:pPr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sr-Cyrl-CS" altLang="en-US" sz="2000" dirty="0">
                <a:solidFill>
                  <a:srgbClr val="000000"/>
                </a:solidFill>
                <a:latin typeface="Calibri" pitchFamily="34" charset="0"/>
              </a:rPr>
              <a:t>2. </a:t>
            </a:r>
            <a:r>
              <a:rPr lang="sr-Cyrl-CS" altLang="en-US" sz="2000" dirty="0" smtClean="0">
                <a:solidFill>
                  <a:srgbClr val="FF0000"/>
                </a:solidFill>
                <a:latin typeface="Calibri" pitchFamily="34" charset="0"/>
              </a:rPr>
              <a:t>Титула, Име и Презиме, звање, Афилација</a:t>
            </a:r>
          </a:p>
          <a:p>
            <a:pPr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sr-Cyrl-CS" altLang="en-US" sz="2000" dirty="0" smtClean="0">
                <a:solidFill>
                  <a:srgbClr val="000000"/>
                </a:solidFill>
                <a:latin typeface="Calibri" pitchFamily="34" charset="0"/>
              </a:rPr>
              <a:t>3</a:t>
            </a:r>
            <a:r>
              <a:rPr lang="sr-Cyrl-CS" altLang="en-US" sz="2000" dirty="0">
                <a:solidFill>
                  <a:srgbClr val="000000"/>
                </a:solidFill>
                <a:latin typeface="Calibri" pitchFamily="34" charset="0"/>
              </a:rPr>
              <a:t>. </a:t>
            </a:r>
            <a:r>
              <a:rPr lang="sr-Cyrl-CS" altLang="en-US" sz="2000" dirty="0" smtClean="0">
                <a:solidFill>
                  <a:srgbClr val="FF0000"/>
                </a:solidFill>
                <a:latin typeface="Calibri" pitchFamily="34" charset="0"/>
              </a:rPr>
              <a:t>Титула, Име и Презиме, звање, Афилација</a:t>
            </a:r>
          </a:p>
          <a:p>
            <a:pPr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sr-Cyrl-CS" altLang="en-US" sz="2000" dirty="0" smtClean="0">
                <a:solidFill>
                  <a:srgbClr val="FF0000"/>
                </a:solidFill>
                <a:latin typeface="Calibri" pitchFamily="34" charset="0"/>
              </a:rPr>
              <a:t>Додати по потреби чланове комисије</a:t>
            </a:r>
          </a:p>
          <a:p>
            <a:pPr algn="ctr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sr-Cyrl-CS" altLang="en-US" sz="2000" b="1" dirty="0" smtClean="0">
                <a:solidFill>
                  <a:srgbClr val="000000"/>
                </a:solidFill>
                <a:latin typeface="Calibri" pitchFamily="34" charset="0"/>
              </a:rPr>
              <a:t>Захтев </a:t>
            </a:r>
            <a:r>
              <a:rPr lang="sr-Cyrl-CS" altLang="en-US" sz="2000" b="1" dirty="0">
                <a:solidFill>
                  <a:srgbClr val="000000"/>
                </a:solidFill>
                <a:latin typeface="Calibri" pitchFamily="34" charset="0"/>
              </a:rPr>
              <a:t>се упућује МНО за </a:t>
            </a:r>
            <a:r>
              <a:rPr lang="sr-Cyrl-RS" altLang="en-US" sz="2000" b="1" dirty="0" smtClean="0">
                <a:solidFill>
                  <a:srgbClr val="FF0000"/>
                </a:solidFill>
                <a:latin typeface="Calibri" pitchFamily="34" charset="0"/>
              </a:rPr>
              <a:t>написати као у извештају</a:t>
            </a:r>
            <a:endParaRPr lang="sr-Latn-RS" altLang="en-US" sz="2000" dirty="0" smtClean="0">
              <a:solidFill>
                <a:srgbClr val="FF0000"/>
              </a:solidFill>
              <a:latin typeface="Calibri" pitchFamily="34" charset="0"/>
            </a:endParaRPr>
          </a:p>
          <a:p>
            <a:pPr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endParaRPr lang="sr-Cyrl-RS" altLang="en-US" sz="2000" dirty="0">
              <a:solidFill>
                <a:srgbClr val="000000"/>
              </a:solidFill>
              <a:latin typeface="Calibri" pitchFamily="34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endParaRPr lang="sr-Cyrl-RS" alt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80901" y="258545"/>
            <a:ext cx="7542311" cy="8104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sr-Cyrl-RS" sz="2000" b="1" strike="noStrike" cap="all" spc="-1" dirty="0" smtClean="0">
                <a:solidFill>
                  <a:srgbClr val="FF0000"/>
                </a:solidFill>
              </a:rPr>
              <a:t>(</a:t>
            </a:r>
            <a:r>
              <a:rPr lang="en-US" sz="2000" b="1" strike="noStrike" cap="all" spc="-1" dirty="0" err="1" smtClean="0">
                <a:solidFill>
                  <a:srgbClr val="FF0000"/>
                </a:solidFill>
              </a:rPr>
              <a:t>Ре</a:t>
            </a:r>
            <a:r>
              <a:rPr lang="sr-Cyrl-RS" sz="2000" b="1" strike="noStrike" cap="all" spc="-1" dirty="0" smtClean="0">
                <a:solidFill>
                  <a:srgbClr val="FF0000"/>
                </a:solidFill>
              </a:rPr>
              <a:t>)</a:t>
            </a:r>
            <a:r>
              <a:rPr lang="en-US" sz="2000" b="1" strike="noStrike" cap="all" spc="-1" dirty="0" err="1" smtClean="0">
                <a:solidFill>
                  <a:srgbClr val="404040"/>
                </a:solidFill>
              </a:rPr>
              <a:t>избор</a:t>
            </a:r>
            <a:r>
              <a:rPr lang="en-US" sz="2000" b="1" strike="noStrike" cap="all" spc="-1" dirty="0" smtClean="0">
                <a:solidFill>
                  <a:srgbClr val="404040"/>
                </a:solidFill>
              </a:rPr>
              <a:t> у </a:t>
            </a:r>
            <a:r>
              <a:rPr lang="en-US" sz="2000" b="1" strike="noStrike" cap="all" spc="-1" dirty="0" err="1" smtClean="0">
                <a:solidFill>
                  <a:srgbClr val="404040"/>
                </a:solidFill>
              </a:rPr>
              <a:t>звање</a:t>
            </a:r>
            <a:r>
              <a:rPr lang="en-US" sz="2000" b="1" strike="noStrike" cap="all" spc="-1" dirty="0" smtClean="0">
                <a:solidFill>
                  <a:srgbClr val="404040"/>
                </a:solidFill>
              </a:rPr>
              <a:t> </a:t>
            </a:r>
            <a:r>
              <a:rPr lang="sr-Cyrl-RS" sz="2000" b="1" strike="noStrike" cap="all" spc="-1" dirty="0" smtClean="0">
                <a:solidFill>
                  <a:srgbClr val="FF0000"/>
                </a:solidFill>
              </a:rPr>
              <a:t>НАПИСАТИ ЗВАЊЕ</a:t>
            </a:r>
            <a:endParaRPr lang="sr-Cyrl-RS" sz="2000" b="1" cap="all" spc="-1" dirty="0" smtClean="0">
              <a:solidFill>
                <a:srgbClr val="404040"/>
              </a:solidFill>
              <a:ea typeface="Verdana"/>
            </a:endParaRPr>
          </a:p>
          <a:p>
            <a:pPr>
              <a:lnSpc>
                <a:spcPct val="100000"/>
              </a:lnSpc>
              <a:spcBef>
                <a:spcPts val="800"/>
              </a:spcBef>
            </a:pPr>
            <a:r>
              <a:rPr lang="sr-Cyrl-RS" sz="2000" b="1" cap="all" spc="-1" dirty="0" smtClean="0">
                <a:solidFill>
                  <a:srgbClr val="FF0000"/>
                </a:solidFill>
                <a:ea typeface="Verdana"/>
              </a:rPr>
              <a:t>ИМЕ И ПРЕЗИМЕ КАНДИДАТА</a:t>
            </a:r>
            <a:endParaRPr lang="en-US" sz="2000" b="1" strike="noStrike" cap="all" spc="-1" dirty="0">
              <a:solidFill>
                <a:srgbClr val="FF0000"/>
              </a:solidFill>
              <a:ea typeface="Verdana"/>
            </a:endParaRPr>
          </a:p>
        </p:txBody>
      </p:sp>
      <p:pic>
        <p:nvPicPr>
          <p:cNvPr id="1026" name="Picture 1" descr="vinlo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6940" y="154846"/>
            <a:ext cx="1016000" cy="1026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251696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5E9EFF"/>
            </a:gs>
            <a:gs pos="21000">
              <a:srgbClr val="85C2FF"/>
            </a:gs>
            <a:gs pos="42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380901" y="914400"/>
            <a:ext cx="11579384" cy="563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/>
          <a:p>
            <a:pPr algn="ctr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sr-Cyrl-RS" altLang="en-US" dirty="0" smtClean="0">
                <a:solidFill>
                  <a:srgbClr val="000000"/>
                </a:solidFill>
                <a:latin typeface="Calibri" pitchFamily="34" charset="0"/>
              </a:rPr>
              <a:t>КВАНТИТАТИВНИ РЕЗУЛТАТИ КАНДИДАТА</a:t>
            </a:r>
          </a:p>
          <a:p>
            <a:pPr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endParaRPr lang="sr-Cyrl-RS" altLang="en-US" sz="2000" dirty="0">
              <a:solidFill>
                <a:srgbClr val="000000"/>
              </a:solidFill>
              <a:latin typeface="Calibri" pitchFamily="34" charset="0"/>
            </a:endParaRPr>
          </a:p>
          <a:p>
            <a:pPr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endParaRPr lang="sr-Cyrl-RS" altLang="en-US" sz="2000" dirty="0" smtClean="0">
              <a:solidFill>
                <a:srgbClr val="000000"/>
              </a:solidFill>
              <a:latin typeface="Calibri" pitchFamily="34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endParaRPr lang="sr-Cyrl-RS" alt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0901" y="5943600"/>
            <a:ext cx="4951511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1400" dirty="0" smtClean="0"/>
              <a:t>*Додати или избрисати редове у зависности од потреба опцијом </a:t>
            </a:r>
            <a:r>
              <a:rPr lang="sr-Latn-RS" sz="1400" dirty="0" smtClean="0"/>
              <a:t>Insert rows bellow/Delete rows</a:t>
            </a:r>
            <a:endParaRPr lang="sr-Cyrl-RS" sz="1400" dirty="0" smtClean="0"/>
          </a:p>
          <a:p>
            <a:r>
              <a:rPr lang="sr-Cyrl-RS" sz="1400" dirty="0" smtClean="0"/>
              <a:t>По потреби смањити фонт и обрисати ову нотификацију</a:t>
            </a:r>
          </a:p>
          <a:p>
            <a:r>
              <a:rPr lang="sr-Latn-RS" dirty="0" smtClean="0"/>
              <a:t> </a:t>
            </a:r>
          </a:p>
          <a:p>
            <a:r>
              <a:rPr lang="sr-Latn-RS" dirty="0" smtClean="0"/>
              <a:t>I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4026282"/>
              </p:ext>
            </p:extLst>
          </p:nvPr>
        </p:nvGraphicFramePr>
        <p:xfrm>
          <a:off x="380901" y="1464752"/>
          <a:ext cx="4465077" cy="4282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7077"/>
                <a:gridCol w="1066800"/>
                <a:gridCol w="1981200"/>
              </a:tblGrid>
              <a:tr h="609600">
                <a:tc>
                  <a:txBody>
                    <a:bodyPr/>
                    <a:lstStyle/>
                    <a:p>
                      <a:pPr algn="ctr"/>
                      <a:r>
                        <a:rPr lang="sr-Cyrl-RS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М*</a:t>
                      </a:r>
                      <a:r>
                        <a:rPr lang="sr-Cyrl-RS" sz="16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категорија рада</a:t>
                      </a:r>
                      <a:endParaRPr lang="en-US" sz="16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Број</a:t>
                      </a:r>
                      <a:r>
                        <a:rPr lang="sr-Cyrl-R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r-Cyrl-RS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радова</a:t>
                      </a:r>
                      <a:endParaRPr lang="en-US" sz="16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Број поена/</a:t>
                      </a:r>
                    </a:p>
                    <a:p>
                      <a:pPr algn="ctr"/>
                      <a:r>
                        <a:rPr lang="sr-Cyrl-RS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*Нормиран број поена</a:t>
                      </a:r>
                      <a:endParaRPr lang="en-US" sz="16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226888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242128">
                <a:tc>
                  <a:txBody>
                    <a:bodyPr/>
                    <a:lstStyle/>
                    <a:p>
                      <a:endParaRPr lang="sr-Cyrl-RS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181168">
                <a:tc>
                  <a:txBody>
                    <a:bodyPr/>
                    <a:lstStyle/>
                    <a:p>
                      <a:endParaRPr lang="sr-Cyrl-RS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120208">
                <a:tc>
                  <a:txBody>
                    <a:bodyPr/>
                    <a:lstStyle/>
                    <a:p>
                      <a:endParaRPr lang="sr-Cyrl-RS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20040">
                <a:tc>
                  <a:txBody>
                    <a:bodyPr/>
                    <a:lstStyle/>
                    <a:p>
                      <a:endParaRPr lang="sr-Cyrl-RS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20040">
                <a:tc>
                  <a:txBody>
                    <a:bodyPr/>
                    <a:lstStyle/>
                    <a:p>
                      <a:endParaRPr lang="sr-Cyrl-RS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20040">
                <a:tc>
                  <a:txBody>
                    <a:bodyPr/>
                    <a:lstStyle/>
                    <a:p>
                      <a:endParaRPr lang="sr-Cyrl-RS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20040">
                <a:tc>
                  <a:txBody>
                    <a:bodyPr/>
                    <a:lstStyle/>
                    <a:p>
                      <a:endParaRPr lang="sr-Cyrl-RS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20040">
                <a:tc>
                  <a:txBody>
                    <a:bodyPr/>
                    <a:lstStyle/>
                    <a:p>
                      <a:endParaRPr lang="sr-Cyrl-RS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20040">
                <a:tc>
                  <a:txBody>
                    <a:bodyPr/>
                    <a:lstStyle/>
                    <a:p>
                      <a:endParaRPr lang="sr-Cyrl-RS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20040">
                <a:tc>
                  <a:txBody>
                    <a:bodyPr/>
                    <a:lstStyle/>
                    <a:p>
                      <a:endParaRPr lang="sr-Cyrl-RS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7400141"/>
              </p:ext>
            </p:extLst>
          </p:nvPr>
        </p:nvGraphicFramePr>
        <p:xfrm>
          <a:off x="4951412" y="1484784"/>
          <a:ext cx="7086600" cy="2834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2200"/>
                <a:gridCol w="2362200"/>
                <a:gridCol w="2362200"/>
              </a:tblGrid>
              <a:tr h="60960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Диференцијални услов – од првог</a:t>
                      </a:r>
                    </a:p>
                    <a:p>
                      <a:pPr algn="ctr"/>
                      <a:r>
                        <a:rPr lang="ru-RU" sz="1600" dirty="0" smtClean="0"/>
                        <a:t>избора у претходно звање до избора</a:t>
                      </a:r>
                    </a:p>
                    <a:p>
                      <a:pPr algn="ctr"/>
                      <a:r>
                        <a:rPr lang="ru-RU" sz="1600" dirty="0" smtClean="0"/>
                        <a:t>у звање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600" dirty="0" smtClean="0"/>
                        <a:t>Остварен број поена/*нормиран број остварених поена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Cyrl-RS" dirty="0" smtClean="0"/>
                    </a:p>
                    <a:p>
                      <a:pPr algn="ctr"/>
                      <a:r>
                        <a:rPr lang="sr-Cyrl-RS" sz="1600" dirty="0" smtClean="0"/>
                        <a:t>Потребно поена</a:t>
                      </a:r>
                      <a:r>
                        <a:rPr lang="sr-Cyrl-RS" dirty="0" smtClean="0"/>
                        <a:t> </a:t>
                      </a:r>
                      <a:endParaRPr lang="en-US" dirty="0"/>
                    </a:p>
                  </a:txBody>
                  <a:tcPr/>
                </a:tc>
              </a:tr>
              <a:tr h="289560">
                <a:tc>
                  <a:txBody>
                    <a:bodyPr/>
                    <a:lstStyle/>
                    <a:p>
                      <a:r>
                        <a:rPr lang="sr-Cyrl-RS" sz="1600" dirty="0" smtClean="0"/>
                        <a:t>УКУПНО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33576">
                <a:tc>
                  <a:txBody>
                    <a:bodyPr/>
                    <a:lstStyle/>
                    <a:p>
                      <a:r>
                        <a:rPr lang="sr-Cyrl-RS" sz="1600" dirty="0" smtClean="0"/>
                        <a:t>ОБАВЕЗНИ (1)*</a:t>
                      </a:r>
                    </a:p>
                    <a:p>
                      <a:r>
                        <a:rPr lang="en-US" sz="1600" dirty="0" smtClean="0"/>
                        <a:t>M11+</a:t>
                      </a:r>
                      <a:r>
                        <a:rPr lang="sr-Cyrl-RS" sz="1600" dirty="0" smtClean="0"/>
                        <a:t>...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74536">
                <a:tc>
                  <a:txBody>
                    <a:bodyPr/>
                    <a:lstStyle/>
                    <a:p>
                      <a:r>
                        <a:rPr lang="sr-Cyrl-RS" sz="1600" dirty="0" smtClean="0"/>
                        <a:t>ОБАВЕЗНИ (2)*</a:t>
                      </a:r>
                    </a:p>
                    <a:p>
                      <a:r>
                        <a:rPr lang="en-US" sz="1600" dirty="0" smtClean="0"/>
                        <a:t>M</a:t>
                      </a:r>
                      <a:r>
                        <a:rPr lang="sr-Cyrl-RS" sz="1600" dirty="0" smtClean="0"/>
                        <a:t>21</a:t>
                      </a:r>
                      <a:r>
                        <a:rPr lang="en-US" sz="1600" dirty="0" smtClean="0"/>
                        <a:t>+</a:t>
                      </a:r>
                      <a:r>
                        <a:rPr lang="sr-Cyrl-RS" sz="1600" dirty="0" smtClean="0"/>
                        <a:t>...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4875212" y="4356393"/>
            <a:ext cx="678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1400" dirty="0" smtClean="0"/>
              <a:t>*изменити у</a:t>
            </a:r>
            <a:r>
              <a:rPr lang="sr-Cyrl-RS" sz="1400" baseline="0" dirty="0" smtClean="0"/>
              <a:t> зависности од звања и области</a:t>
            </a:r>
            <a:endParaRPr lang="en-US" sz="1400" dirty="0" smtClean="0"/>
          </a:p>
          <a:p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2391778"/>
              </p:ext>
            </p:extLst>
          </p:nvPr>
        </p:nvGraphicFramePr>
        <p:xfrm>
          <a:off x="4936981" y="5085184"/>
          <a:ext cx="6948632" cy="1295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7158"/>
                <a:gridCol w="1737158"/>
                <a:gridCol w="1737158"/>
                <a:gridCol w="1737158"/>
              </a:tblGrid>
              <a:tr h="647700"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Број хетероцитата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dirty="0" smtClean="0"/>
                        <a:t>Хиршов</a:t>
                      </a:r>
                      <a:r>
                        <a:rPr lang="sr-Cyrl-RS" baseline="0" dirty="0" smtClean="0"/>
                        <a:t> индекс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Укупан импакт</a:t>
                      </a:r>
                      <a:r>
                        <a:rPr lang="sr-Cyrl-RS" baseline="0" dirty="0" smtClean="0"/>
                        <a:t> фактор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Просечан импакт</a:t>
                      </a:r>
                      <a:r>
                        <a:rPr lang="sr-Cyrl-RS" baseline="0" dirty="0" smtClean="0"/>
                        <a:t> фактор</a:t>
                      </a:r>
                      <a:endParaRPr lang="en-US" dirty="0"/>
                    </a:p>
                  </a:txBody>
                  <a:tcPr/>
                </a:tc>
              </a:tr>
              <a:tr h="6477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408612" y="4715852"/>
            <a:ext cx="601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BA" dirty="0" smtClean="0"/>
              <a:t>КВАЛИТЕТ НАУЧНИХ РЕЗУЛТАТИ КАНДИДАТА</a:t>
            </a:r>
            <a:endParaRPr lang="sr-Cyrl-BA" dirty="0"/>
          </a:p>
        </p:txBody>
      </p:sp>
      <p:sp>
        <p:nvSpPr>
          <p:cNvPr id="13" name="Rectangle 12"/>
          <p:cNvSpPr/>
          <p:nvPr/>
        </p:nvSpPr>
        <p:spPr>
          <a:xfrm>
            <a:off x="380901" y="180122"/>
            <a:ext cx="7542311" cy="8104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sr-Cyrl-RS" sz="2000" b="1" strike="noStrike" cap="all" spc="-1" dirty="0" smtClean="0">
                <a:solidFill>
                  <a:srgbClr val="FF0000"/>
                </a:solidFill>
              </a:rPr>
              <a:t>(</a:t>
            </a:r>
            <a:r>
              <a:rPr lang="en-US" sz="2000" b="1" strike="noStrike" cap="all" spc="-1" dirty="0" err="1" smtClean="0">
                <a:solidFill>
                  <a:srgbClr val="FF0000"/>
                </a:solidFill>
              </a:rPr>
              <a:t>Ре</a:t>
            </a:r>
            <a:r>
              <a:rPr lang="sr-Cyrl-RS" sz="2000" b="1" strike="noStrike" cap="all" spc="-1" dirty="0" smtClean="0">
                <a:solidFill>
                  <a:srgbClr val="FF0000"/>
                </a:solidFill>
              </a:rPr>
              <a:t>)</a:t>
            </a:r>
            <a:r>
              <a:rPr lang="en-US" sz="2000" b="1" strike="noStrike" cap="all" spc="-1" dirty="0" err="1" smtClean="0">
                <a:solidFill>
                  <a:srgbClr val="404040"/>
                </a:solidFill>
              </a:rPr>
              <a:t>избор</a:t>
            </a:r>
            <a:r>
              <a:rPr lang="en-US" sz="2000" b="1" strike="noStrike" cap="all" spc="-1" dirty="0" smtClean="0">
                <a:solidFill>
                  <a:srgbClr val="404040"/>
                </a:solidFill>
              </a:rPr>
              <a:t> у </a:t>
            </a:r>
            <a:r>
              <a:rPr lang="en-US" sz="2000" b="1" strike="noStrike" cap="all" spc="-1" dirty="0" err="1" smtClean="0">
                <a:solidFill>
                  <a:srgbClr val="404040"/>
                </a:solidFill>
              </a:rPr>
              <a:t>звање</a:t>
            </a:r>
            <a:r>
              <a:rPr lang="en-US" sz="2000" b="1" strike="noStrike" cap="all" spc="-1" dirty="0" smtClean="0">
                <a:solidFill>
                  <a:srgbClr val="404040"/>
                </a:solidFill>
              </a:rPr>
              <a:t> </a:t>
            </a:r>
            <a:r>
              <a:rPr lang="sr-Cyrl-RS" sz="2000" b="1" strike="noStrike" cap="all" spc="-1" dirty="0" smtClean="0">
                <a:solidFill>
                  <a:srgbClr val="FF0000"/>
                </a:solidFill>
              </a:rPr>
              <a:t>НАПИСАТИ ЗВАЊЕ</a:t>
            </a:r>
            <a:endParaRPr lang="sr-Cyrl-RS" sz="2000" b="1" cap="all" spc="-1" dirty="0" smtClean="0">
              <a:solidFill>
                <a:srgbClr val="404040"/>
              </a:solidFill>
              <a:ea typeface="Verdana"/>
            </a:endParaRPr>
          </a:p>
          <a:p>
            <a:pPr>
              <a:lnSpc>
                <a:spcPct val="100000"/>
              </a:lnSpc>
              <a:spcBef>
                <a:spcPts val="800"/>
              </a:spcBef>
            </a:pPr>
            <a:r>
              <a:rPr lang="sr-Cyrl-RS" sz="2000" b="1" cap="all" spc="-1" dirty="0" smtClean="0">
                <a:solidFill>
                  <a:srgbClr val="FF0000"/>
                </a:solidFill>
                <a:ea typeface="Verdana"/>
              </a:rPr>
              <a:t>ИМЕ И ПРЕЗИМЕ КАНДИДАТА</a:t>
            </a:r>
            <a:endParaRPr lang="en-US" sz="2000" b="1" strike="noStrike" cap="all" spc="-1" dirty="0">
              <a:solidFill>
                <a:srgbClr val="FF0000"/>
              </a:solidFill>
              <a:ea typeface="Verdana"/>
            </a:endParaRPr>
          </a:p>
        </p:txBody>
      </p:sp>
      <p:pic>
        <p:nvPicPr>
          <p:cNvPr id="11" name="Picture 1" descr="vinlo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6940" y="154846"/>
            <a:ext cx="1016000" cy="1026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5041549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5E9EFF"/>
            </a:gs>
            <a:gs pos="21000">
              <a:srgbClr val="85C2FF"/>
            </a:gs>
            <a:gs pos="42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380901" y="914400"/>
            <a:ext cx="11579384" cy="563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/>
          <a:p>
            <a:pPr algn="ctr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sr-Cyrl-RS" altLang="en-US" dirty="0" smtClean="0">
                <a:solidFill>
                  <a:srgbClr val="000000"/>
                </a:solidFill>
                <a:latin typeface="Calibri" pitchFamily="34" charset="0"/>
              </a:rPr>
              <a:t>ИСПУЊЕНОСТ КВАЛИТАТИВНИХ КРИТЕРИЈУМА КАНДИДАТА</a:t>
            </a:r>
          </a:p>
          <a:p>
            <a:pPr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endParaRPr lang="sr-Cyrl-RS" altLang="en-US" sz="2000" dirty="0">
              <a:solidFill>
                <a:srgbClr val="000000"/>
              </a:solidFill>
              <a:latin typeface="Calibri" pitchFamily="34" charset="0"/>
            </a:endParaRPr>
          </a:p>
          <a:p>
            <a:pPr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endParaRPr lang="sr-Cyrl-RS" altLang="en-US" sz="2000" dirty="0" smtClean="0">
              <a:solidFill>
                <a:srgbClr val="000000"/>
              </a:solidFill>
              <a:latin typeface="Calibri" pitchFamily="34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endParaRPr lang="sr-Cyrl-RS" alt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80901" y="152400"/>
            <a:ext cx="7542311" cy="8104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sr-Cyrl-RS" sz="2000" b="1" strike="noStrike" cap="all" spc="-1" dirty="0" smtClean="0">
                <a:solidFill>
                  <a:srgbClr val="FF0000"/>
                </a:solidFill>
              </a:rPr>
              <a:t>(</a:t>
            </a:r>
            <a:r>
              <a:rPr lang="en-US" sz="2000" b="1" strike="noStrike" cap="all" spc="-1" dirty="0" err="1" smtClean="0">
                <a:solidFill>
                  <a:srgbClr val="FF0000"/>
                </a:solidFill>
              </a:rPr>
              <a:t>Ре</a:t>
            </a:r>
            <a:r>
              <a:rPr lang="sr-Cyrl-RS" sz="2000" b="1" strike="noStrike" cap="all" spc="-1" dirty="0" smtClean="0">
                <a:solidFill>
                  <a:srgbClr val="FF0000"/>
                </a:solidFill>
              </a:rPr>
              <a:t>)</a:t>
            </a:r>
            <a:r>
              <a:rPr lang="en-US" sz="2000" b="1" strike="noStrike" cap="all" spc="-1" dirty="0" err="1" smtClean="0">
                <a:solidFill>
                  <a:srgbClr val="404040"/>
                </a:solidFill>
              </a:rPr>
              <a:t>избор</a:t>
            </a:r>
            <a:r>
              <a:rPr lang="en-US" sz="2000" b="1" strike="noStrike" cap="all" spc="-1" dirty="0" smtClean="0">
                <a:solidFill>
                  <a:srgbClr val="404040"/>
                </a:solidFill>
              </a:rPr>
              <a:t> у </a:t>
            </a:r>
            <a:r>
              <a:rPr lang="en-US" sz="2000" b="1" strike="noStrike" cap="all" spc="-1" dirty="0" err="1" smtClean="0">
                <a:solidFill>
                  <a:srgbClr val="404040"/>
                </a:solidFill>
              </a:rPr>
              <a:t>звање</a:t>
            </a:r>
            <a:r>
              <a:rPr lang="en-US" sz="2000" b="1" strike="noStrike" cap="all" spc="-1" dirty="0" smtClean="0">
                <a:solidFill>
                  <a:srgbClr val="404040"/>
                </a:solidFill>
              </a:rPr>
              <a:t> </a:t>
            </a:r>
            <a:r>
              <a:rPr lang="sr-Cyrl-RS" sz="2000" b="1" strike="noStrike" cap="all" spc="-1" dirty="0" smtClean="0">
                <a:solidFill>
                  <a:srgbClr val="FF0000"/>
                </a:solidFill>
              </a:rPr>
              <a:t>НАПИСАТИ ЗВАЊЕ</a:t>
            </a:r>
            <a:endParaRPr lang="sr-Cyrl-RS" sz="2000" b="1" cap="all" spc="-1" dirty="0" smtClean="0">
              <a:solidFill>
                <a:srgbClr val="404040"/>
              </a:solidFill>
              <a:ea typeface="Verdana"/>
            </a:endParaRPr>
          </a:p>
          <a:p>
            <a:pPr>
              <a:lnSpc>
                <a:spcPct val="100000"/>
              </a:lnSpc>
              <a:spcBef>
                <a:spcPts val="800"/>
              </a:spcBef>
            </a:pPr>
            <a:r>
              <a:rPr lang="sr-Cyrl-RS" sz="2000" b="1" cap="all" spc="-1" dirty="0" smtClean="0">
                <a:solidFill>
                  <a:srgbClr val="FF0000"/>
                </a:solidFill>
                <a:ea typeface="Verdana"/>
              </a:rPr>
              <a:t>ИМЕ И ПРЕЗИМЕ КАНДИДАТА</a:t>
            </a:r>
            <a:endParaRPr lang="en-US" sz="2000" b="1" strike="noStrike" cap="all" spc="-1" dirty="0">
              <a:solidFill>
                <a:srgbClr val="FF0000"/>
              </a:solidFill>
              <a:ea typeface="Verdana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1453806"/>
              </p:ext>
            </p:extLst>
          </p:nvPr>
        </p:nvGraphicFramePr>
        <p:xfrm>
          <a:off x="531812" y="1310640"/>
          <a:ext cx="2743200" cy="2423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2600"/>
                <a:gridCol w="990600"/>
              </a:tblGrid>
              <a:tr h="685800">
                <a:tc gridSpan="2"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ЛИСТА</a:t>
                      </a:r>
                      <a:r>
                        <a:rPr lang="sr-Cyrl-RS" baseline="0" dirty="0" smtClean="0"/>
                        <a:t> А </a:t>
                      </a:r>
                    </a:p>
                    <a:p>
                      <a:pPr algn="ctr"/>
                      <a:r>
                        <a:rPr lang="sr-Cyrl-RS" baseline="0" dirty="0" smtClean="0"/>
                        <a:t>(Каријерни приказ)</a:t>
                      </a:r>
                      <a:endParaRPr lang="en-U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pPr algn="l"/>
                      <a:r>
                        <a:rPr lang="sr-Cyrl-RS" dirty="0" smtClean="0"/>
                        <a:t>Руковођење</a:t>
                      </a:r>
                      <a:r>
                        <a:rPr lang="sr-Cyrl-RS" baseline="0" dirty="0" smtClean="0"/>
                        <a:t> пројектима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r-Cyrl-RS" dirty="0" smtClean="0">
                          <a:solidFill>
                            <a:srgbClr val="FF0000"/>
                          </a:solidFill>
                        </a:rPr>
                        <a:t>ДА/НЕ*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457200">
                <a:tc>
                  <a:txBody>
                    <a:bodyPr/>
                    <a:lstStyle/>
                    <a:p>
                      <a:pPr algn="l"/>
                      <a:r>
                        <a:rPr lang="sr-Cyrl-RS" dirty="0" smtClean="0"/>
                        <a:t>Менторски рад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dirty="0" smtClean="0">
                          <a:solidFill>
                            <a:srgbClr val="FF0000"/>
                          </a:solidFill>
                        </a:rPr>
                        <a:t>ДА/НЕ*</a:t>
                      </a:r>
                      <a:endParaRPr lang="en-US" dirty="0" smtClean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624840">
                <a:tc>
                  <a:txBody>
                    <a:bodyPr/>
                    <a:lstStyle/>
                    <a:p>
                      <a:pPr algn="l"/>
                      <a:r>
                        <a:rPr lang="sr-Cyrl-RS" dirty="0" smtClean="0"/>
                        <a:t>Хиршов индекс </a:t>
                      </a:r>
                      <a:r>
                        <a:rPr lang="sr-Cyrl-RS" sz="1800" dirty="0" smtClean="0"/>
                        <a:t>≥ </a:t>
                      </a:r>
                      <a:r>
                        <a:rPr lang="sr-Cyrl-RS" sz="1800" dirty="0" smtClean="0">
                          <a:solidFill>
                            <a:srgbClr val="FF0000"/>
                          </a:solidFill>
                        </a:rPr>
                        <a:t>Х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dirty="0" smtClean="0">
                          <a:solidFill>
                            <a:srgbClr val="FF0000"/>
                          </a:solidFill>
                        </a:rPr>
                        <a:t>ДА/НЕ*</a:t>
                      </a:r>
                      <a:endParaRPr lang="en-US" dirty="0" smtClean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654170"/>
              </p:ext>
            </p:extLst>
          </p:nvPr>
        </p:nvGraphicFramePr>
        <p:xfrm>
          <a:off x="4228256" y="1371600"/>
          <a:ext cx="7352556" cy="513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38156"/>
                <a:gridCol w="914400"/>
              </a:tblGrid>
              <a:tr h="685800">
                <a:tc gridSpan="2"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ЛИСТА</a:t>
                      </a:r>
                      <a:r>
                        <a:rPr lang="sr-Cyrl-RS" baseline="0" dirty="0" smtClean="0"/>
                        <a:t> Б </a:t>
                      </a:r>
                    </a:p>
                    <a:p>
                      <a:pPr algn="ctr"/>
                      <a:r>
                        <a:rPr lang="sr-Cyrl-RS" baseline="0" dirty="0" smtClean="0"/>
                        <a:t>(Каријерни приказ)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sr-Cyrl-RS" sz="1600" dirty="0" smtClean="0"/>
                        <a:t>Цитираност ≥ </a:t>
                      </a:r>
                      <a:r>
                        <a:rPr lang="sr-Cyrl-RS" sz="1600" dirty="0" smtClean="0">
                          <a:solidFill>
                            <a:srgbClr val="FF0000"/>
                          </a:solidFill>
                        </a:rPr>
                        <a:t>Х  </a:t>
                      </a:r>
                      <a:r>
                        <a:rPr lang="ru-RU" sz="1600" dirty="0" smtClean="0"/>
                        <a:t>( каријерни приказ)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>
                          <a:solidFill>
                            <a:srgbClr val="FF0000"/>
                          </a:solidFill>
                        </a:rPr>
                        <a:t>ДА/НЕ*</a:t>
                      </a:r>
                      <a:endParaRPr lang="en-US" sz="14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381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600" dirty="0" smtClean="0"/>
                        <a:t>Међународна </a:t>
                      </a:r>
                      <a:r>
                        <a:rPr lang="sr-Cyrl-RS" sz="1600" dirty="0" smtClean="0">
                          <a:solidFill>
                            <a:schemeClr val="tx1"/>
                          </a:solidFill>
                        </a:rPr>
                        <a:t>сарадња </a:t>
                      </a:r>
                      <a:r>
                        <a:rPr lang="ru-RU" sz="1600" dirty="0" smtClean="0"/>
                        <a:t>( каријерни приказ или за оцењивани</a:t>
                      </a:r>
                      <a:r>
                        <a:rPr lang="ru-RU" sz="1600" baseline="0" dirty="0" smtClean="0"/>
                        <a:t> период</a:t>
                      </a:r>
                      <a:r>
                        <a:rPr lang="ru-RU" sz="1600" dirty="0" smtClean="0"/>
                        <a:t>)</a:t>
                      </a:r>
                      <a:endParaRPr lang="en-US" sz="16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400" dirty="0" smtClean="0">
                          <a:solidFill>
                            <a:srgbClr val="FF0000"/>
                          </a:solidFill>
                        </a:rPr>
                        <a:t>ДА/НЕ*</a:t>
                      </a:r>
                      <a:endParaRPr lang="en-US" sz="1400" dirty="0" smtClean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ru-RU" sz="1600" smtClean="0"/>
                        <a:t>Руковођење потпројектима/радним</a:t>
                      </a:r>
                      <a:r>
                        <a:rPr lang="ru-RU" sz="1600" baseline="0" smtClean="0"/>
                        <a:t> </a:t>
                      </a:r>
                      <a:r>
                        <a:rPr lang="ru-RU" sz="1600" smtClean="0"/>
                        <a:t>пакетима </a:t>
                      </a:r>
                      <a:r>
                        <a:rPr lang="ru-RU" sz="1600" dirty="0" smtClean="0"/>
                        <a:t>(каријерни приказ)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400" dirty="0" smtClean="0">
                          <a:solidFill>
                            <a:srgbClr val="FF0000"/>
                          </a:solidFill>
                        </a:rPr>
                        <a:t>ДА/НЕ*</a:t>
                      </a:r>
                      <a:endParaRPr lang="en-US" sz="1400" dirty="0" smtClean="0">
                        <a:solidFill>
                          <a:srgbClr val="FF0000"/>
                        </a:solidFill>
                      </a:endParaRPr>
                    </a:p>
                    <a:p>
                      <a:endParaRPr lang="en-US" sz="14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4724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Предавања по позиву (осим на конференцијама) (за оцењивани период)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400" dirty="0" smtClean="0">
                          <a:solidFill>
                            <a:srgbClr val="FF0000"/>
                          </a:solidFill>
                        </a:rPr>
                        <a:t>ДА/НЕ*</a:t>
                      </a:r>
                      <a:endParaRPr lang="en-US" sz="1400" dirty="0" smtClean="0">
                        <a:solidFill>
                          <a:srgbClr val="FF0000"/>
                        </a:solidFill>
                      </a:endParaRPr>
                    </a:p>
                    <a:p>
                      <a:endParaRPr lang="en-US" sz="14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35052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Уређивање научних публикација (каријерни приказ)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400" dirty="0" smtClean="0">
                          <a:solidFill>
                            <a:srgbClr val="FF0000"/>
                          </a:solidFill>
                        </a:rPr>
                        <a:t>ДА/НЕ*</a:t>
                      </a:r>
                      <a:endParaRPr lang="en-US" sz="1400" dirty="0" smtClean="0">
                        <a:solidFill>
                          <a:srgbClr val="FF0000"/>
                        </a:solidFill>
                      </a:endParaRPr>
                    </a:p>
                    <a:p>
                      <a:endParaRPr lang="en-US" sz="14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Рецензирање</a:t>
                      </a:r>
                      <a:r>
                        <a:rPr lang="ru-RU" sz="1600" baseline="0" dirty="0" smtClean="0"/>
                        <a:t> (</a:t>
                      </a:r>
                      <a:r>
                        <a:rPr lang="ru-RU" sz="1600" dirty="0" smtClean="0"/>
                        <a:t>за оцењивани период)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400" dirty="0" smtClean="0">
                          <a:solidFill>
                            <a:srgbClr val="FF0000"/>
                          </a:solidFill>
                        </a:rPr>
                        <a:t>ДА/НЕ*</a:t>
                      </a:r>
                      <a:endParaRPr lang="en-US" sz="1400" dirty="0" smtClean="0">
                        <a:solidFill>
                          <a:srgbClr val="FF0000"/>
                        </a:solidFill>
                      </a:endParaRPr>
                    </a:p>
                    <a:p>
                      <a:endParaRPr lang="en-US" sz="14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Учешће у настави (оцењивани период)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400" dirty="0" smtClean="0">
                          <a:solidFill>
                            <a:srgbClr val="FF0000"/>
                          </a:solidFill>
                        </a:rPr>
                        <a:t>ДА/НЕ*</a:t>
                      </a:r>
                      <a:endParaRPr lang="en-US" sz="1400" dirty="0" smtClean="0">
                        <a:solidFill>
                          <a:srgbClr val="FF0000"/>
                        </a:solidFill>
                      </a:endParaRPr>
                    </a:p>
                    <a:p>
                      <a:endParaRPr lang="en-US" sz="14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3962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Награде и признања (каријерни приказ)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400" dirty="0" smtClean="0">
                          <a:solidFill>
                            <a:srgbClr val="FF0000"/>
                          </a:solidFill>
                        </a:rPr>
                        <a:t>ДА/НЕ*</a:t>
                      </a:r>
                      <a:endParaRPr lang="en-US" sz="1400" dirty="0" smtClean="0">
                        <a:solidFill>
                          <a:srgbClr val="FF0000"/>
                        </a:solidFill>
                      </a:endParaRPr>
                    </a:p>
                    <a:p>
                      <a:endParaRPr lang="en-US" sz="14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Допринос развоју одговарајућег научног правца (каријерни приказ)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400" dirty="0" smtClean="0">
                          <a:solidFill>
                            <a:srgbClr val="FF0000"/>
                          </a:solidFill>
                        </a:rPr>
                        <a:t>ДА/НЕ*</a:t>
                      </a:r>
                      <a:endParaRPr lang="en-US" sz="1400" dirty="0" smtClean="0">
                        <a:solidFill>
                          <a:srgbClr val="FF0000"/>
                        </a:solidFill>
                      </a:endParaRPr>
                    </a:p>
                    <a:p>
                      <a:endParaRPr lang="en-US" sz="14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5000075"/>
              </p:ext>
            </p:extLst>
          </p:nvPr>
        </p:nvGraphicFramePr>
        <p:xfrm>
          <a:off x="455612" y="3870960"/>
          <a:ext cx="3429000" cy="2834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/>
                <a:gridCol w="1143000"/>
              </a:tblGrid>
              <a:tr h="685800">
                <a:tc gridSpan="2"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ЛИСТА</a:t>
                      </a:r>
                      <a:r>
                        <a:rPr lang="sr-Cyrl-RS" baseline="0" dirty="0" smtClean="0"/>
                        <a:t> А+ </a:t>
                      </a:r>
                    </a:p>
                    <a:p>
                      <a:pPr algn="ctr"/>
                      <a:r>
                        <a:rPr lang="sr-Cyrl-RS" baseline="0" dirty="0" smtClean="0"/>
                        <a:t>(Каријерни приказ)</a:t>
                      </a:r>
                      <a:endParaRPr lang="en-U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pPr algn="l"/>
                      <a:r>
                        <a:rPr lang="ru-RU" sz="1600" dirty="0" smtClean="0"/>
                        <a:t>Руковођење међународним пројектима класификације I-II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r-Cyrl-RS" dirty="0" smtClean="0">
                          <a:solidFill>
                            <a:srgbClr val="FF0000"/>
                          </a:solidFill>
                        </a:rPr>
                        <a:t>ДА/НЕ*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457200">
                <a:tc>
                  <a:txBody>
                    <a:bodyPr/>
                    <a:lstStyle/>
                    <a:p>
                      <a:pPr algn="l"/>
                      <a:r>
                        <a:rPr lang="sr-Cyrl-RS" sz="1600" dirty="0" smtClean="0">
                          <a:solidFill>
                            <a:schemeClr val="tx1"/>
                          </a:solidFill>
                        </a:rPr>
                        <a:t>Хиршов индекс ≥ 30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dirty="0" smtClean="0">
                          <a:solidFill>
                            <a:srgbClr val="FF0000"/>
                          </a:solidFill>
                        </a:rPr>
                        <a:t>ДА/НЕ*</a:t>
                      </a:r>
                      <a:endParaRPr lang="en-US" dirty="0" smtClean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624840">
                <a:tc>
                  <a:txBody>
                    <a:bodyPr/>
                    <a:lstStyle/>
                    <a:p>
                      <a:pPr algn="l"/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Два рада рангирана у првих 1% радова 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dirty="0" smtClean="0">
                          <a:solidFill>
                            <a:srgbClr val="FF0000"/>
                          </a:solidFill>
                        </a:rPr>
                        <a:t>ДА/НЕ*</a:t>
                      </a:r>
                      <a:endParaRPr lang="en-US" dirty="0" smtClean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418012" y="6488668"/>
            <a:ext cx="7086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 smtClean="0"/>
              <a:t>*Обрисати Да или Не, у зависности шта се на Вас односи.</a:t>
            </a:r>
            <a:endParaRPr lang="en-US" dirty="0"/>
          </a:p>
        </p:txBody>
      </p:sp>
      <p:pic>
        <p:nvPicPr>
          <p:cNvPr id="9" name="Picture 1" descr="vinlo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6940" y="154846"/>
            <a:ext cx="1016000" cy="1026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4879779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5E9EFF"/>
            </a:gs>
            <a:gs pos="21000">
              <a:srgbClr val="85C2FF"/>
            </a:gs>
            <a:gs pos="42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380901" y="914400"/>
            <a:ext cx="11579384" cy="563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/>
          <a:p>
            <a:pPr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endParaRPr lang="sr-Cyrl-RS" altLang="en-US" sz="2000" dirty="0">
              <a:solidFill>
                <a:srgbClr val="000000"/>
              </a:solidFill>
              <a:latin typeface="Calibri" pitchFamily="34" charset="0"/>
            </a:endParaRPr>
          </a:p>
          <a:p>
            <a:pPr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endParaRPr lang="sr-Cyrl-RS" altLang="en-US" sz="2000" dirty="0" smtClean="0">
              <a:solidFill>
                <a:srgbClr val="000000"/>
              </a:solidFill>
              <a:latin typeface="Calibri" pitchFamily="34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endParaRPr lang="sr-Cyrl-RS" alt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80901" y="152400"/>
            <a:ext cx="7542311" cy="8104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sr-Cyrl-RS" sz="2000" b="1" strike="noStrike" cap="all" spc="-1" dirty="0" smtClean="0">
                <a:solidFill>
                  <a:srgbClr val="FF0000"/>
                </a:solidFill>
              </a:rPr>
              <a:t>(</a:t>
            </a:r>
            <a:r>
              <a:rPr lang="en-US" sz="2000" b="1" strike="noStrike" cap="all" spc="-1" dirty="0" err="1" smtClean="0">
                <a:solidFill>
                  <a:srgbClr val="FF0000"/>
                </a:solidFill>
              </a:rPr>
              <a:t>Ре</a:t>
            </a:r>
            <a:r>
              <a:rPr lang="sr-Cyrl-RS" sz="2000" b="1" strike="noStrike" cap="all" spc="-1" dirty="0" smtClean="0">
                <a:solidFill>
                  <a:srgbClr val="FF0000"/>
                </a:solidFill>
              </a:rPr>
              <a:t>)</a:t>
            </a:r>
            <a:r>
              <a:rPr lang="en-US" sz="2000" b="1" strike="noStrike" cap="all" spc="-1" dirty="0" err="1" smtClean="0">
                <a:solidFill>
                  <a:srgbClr val="404040"/>
                </a:solidFill>
              </a:rPr>
              <a:t>избор</a:t>
            </a:r>
            <a:r>
              <a:rPr lang="en-US" sz="2000" b="1" strike="noStrike" cap="all" spc="-1" dirty="0" smtClean="0">
                <a:solidFill>
                  <a:srgbClr val="404040"/>
                </a:solidFill>
              </a:rPr>
              <a:t> у </a:t>
            </a:r>
            <a:r>
              <a:rPr lang="en-US" sz="2000" b="1" strike="noStrike" cap="all" spc="-1" dirty="0" err="1" smtClean="0">
                <a:solidFill>
                  <a:srgbClr val="404040"/>
                </a:solidFill>
              </a:rPr>
              <a:t>звање</a:t>
            </a:r>
            <a:r>
              <a:rPr lang="en-US" sz="2000" b="1" strike="noStrike" cap="all" spc="-1" dirty="0" smtClean="0">
                <a:solidFill>
                  <a:srgbClr val="404040"/>
                </a:solidFill>
              </a:rPr>
              <a:t> </a:t>
            </a:r>
            <a:r>
              <a:rPr lang="sr-Cyrl-RS" sz="2000" b="1" strike="noStrike" cap="all" spc="-1" dirty="0" smtClean="0">
                <a:solidFill>
                  <a:srgbClr val="FF0000"/>
                </a:solidFill>
              </a:rPr>
              <a:t>НАПИСАТИ ЗВАЊЕ</a:t>
            </a:r>
            <a:endParaRPr lang="sr-Cyrl-RS" sz="2000" b="1" cap="all" spc="-1" dirty="0" smtClean="0">
              <a:solidFill>
                <a:srgbClr val="404040"/>
              </a:solidFill>
              <a:ea typeface="Verdana"/>
            </a:endParaRPr>
          </a:p>
          <a:p>
            <a:pPr>
              <a:lnSpc>
                <a:spcPct val="100000"/>
              </a:lnSpc>
              <a:spcBef>
                <a:spcPts val="800"/>
              </a:spcBef>
            </a:pPr>
            <a:r>
              <a:rPr lang="sr-Cyrl-RS" sz="2000" b="1" cap="all" spc="-1" dirty="0" smtClean="0">
                <a:solidFill>
                  <a:srgbClr val="FF0000"/>
                </a:solidFill>
                <a:ea typeface="Verdana"/>
              </a:rPr>
              <a:t>ИМЕ И ПРЕЗИМЕ КАНДИДАТА</a:t>
            </a:r>
            <a:endParaRPr lang="en-US" sz="2000" b="1" strike="noStrike" cap="all" spc="-1" dirty="0">
              <a:solidFill>
                <a:srgbClr val="FF0000"/>
              </a:solidFill>
              <a:ea typeface="Verdana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31812" y="1524000"/>
            <a:ext cx="11201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dirty="0" smtClean="0">
                <a:solidFill>
                  <a:srgbClr val="FF0000"/>
                </a:solidFill>
              </a:rPr>
              <a:t>Дати кратак опис научно-истраживачког рада кандидата и његова најистакнутија достигнућа у неколико реченица</a:t>
            </a:r>
            <a:r>
              <a:rPr lang="sr-Latn-RS" dirty="0" smtClean="0">
                <a:solidFill>
                  <a:srgbClr val="FF0000"/>
                </a:solidFill>
              </a:rPr>
              <a:t> </a:t>
            </a:r>
            <a:r>
              <a:rPr lang="sr-Cyrl-RS" dirty="0" smtClean="0">
                <a:solidFill>
                  <a:srgbClr val="FF0000"/>
                </a:solidFill>
              </a:rPr>
              <a:t>не дуже од овог слајда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6" name="Picture 1" descr="vinlo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6940" y="154846"/>
            <a:ext cx="1016000" cy="1026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523049" y="5805264"/>
            <a:ext cx="24357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sr-Cyrl-RS" altLang="en-US" dirty="0">
                <a:solidFill>
                  <a:srgbClr val="000000"/>
                </a:solidFill>
                <a:latin typeface="Calibri" pitchFamily="34" charset="0"/>
              </a:rPr>
              <a:t>ЗАКЉУЧАК КОМИСИЈЕ:</a:t>
            </a:r>
            <a:endParaRPr lang="sr-Cyrl-RS" altLang="en-US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47943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359</TotalTime>
  <Words>390</Words>
  <Application>Microsoft Office PowerPoint</Application>
  <PresentationFormat>Custom</PresentationFormat>
  <Paragraphs>98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test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18</cp:revision>
  <dcterms:created xsi:type="dcterms:W3CDTF">2025-05-22T08:28:56Z</dcterms:created>
  <dcterms:modified xsi:type="dcterms:W3CDTF">2025-07-29T07:33:48Z</dcterms:modified>
</cp:coreProperties>
</file>